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4" r:id="rId1"/>
  </p:sldMasterIdLst>
  <p:notesMasterIdLst>
    <p:notesMasterId r:id="rId35"/>
  </p:notesMasterIdLst>
  <p:sldIdLst>
    <p:sldId id="256" r:id="rId2"/>
    <p:sldId id="314" r:id="rId3"/>
    <p:sldId id="342" r:id="rId4"/>
    <p:sldId id="321" r:id="rId5"/>
    <p:sldId id="341" r:id="rId6"/>
    <p:sldId id="324" r:id="rId7"/>
    <p:sldId id="343" r:id="rId8"/>
    <p:sldId id="323" r:id="rId9"/>
    <p:sldId id="325" r:id="rId10"/>
    <p:sldId id="326" r:id="rId11"/>
    <p:sldId id="327" r:id="rId12"/>
    <p:sldId id="328" r:id="rId13"/>
    <p:sldId id="329" r:id="rId14"/>
    <p:sldId id="330" r:id="rId15"/>
    <p:sldId id="286" r:id="rId16"/>
    <p:sldId id="331" r:id="rId17"/>
    <p:sldId id="311" r:id="rId18"/>
    <p:sldId id="332" r:id="rId19"/>
    <p:sldId id="333" r:id="rId20"/>
    <p:sldId id="334" r:id="rId21"/>
    <p:sldId id="344" r:id="rId22"/>
    <p:sldId id="308" r:id="rId23"/>
    <p:sldId id="312" r:id="rId24"/>
    <p:sldId id="345" r:id="rId25"/>
    <p:sldId id="318" r:id="rId26"/>
    <p:sldId id="335" r:id="rId27"/>
    <p:sldId id="336" r:id="rId28"/>
    <p:sldId id="337" r:id="rId29"/>
    <p:sldId id="338" r:id="rId30"/>
    <p:sldId id="339" r:id="rId31"/>
    <p:sldId id="340" r:id="rId32"/>
    <p:sldId id="279" r:id="rId33"/>
    <p:sldId id="264" r:id="rId34"/>
  </p:sldIdLst>
  <p:sldSz cx="13004800" cy="8623300"/>
  <p:notesSz cx="6858000" cy="9144000"/>
  <p:defaultTextStyle>
    <a:defPPr>
      <a:defRPr lang="zh-CN"/>
    </a:defPPr>
    <a:lvl1pPr marL="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785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3571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5356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7142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8927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0713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25620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43475" algn="l" defTabSz="123571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4FC"/>
    <a:srgbClr val="FF5C01"/>
    <a:srgbClr val="123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632" autoAdjust="0"/>
  </p:normalViewPr>
  <p:slideViewPr>
    <p:cSldViewPr>
      <p:cViewPr varScale="1">
        <p:scale>
          <a:sx n="84" d="100"/>
          <a:sy n="84" d="100"/>
        </p:scale>
        <p:origin x="-1320" y="-84"/>
      </p:cViewPr>
      <p:guideLst>
        <p:guide orient="horz" pos="2716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34936-9BE8-4133-A782-55B70958D9F1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44550" y="685800"/>
            <a:ext cx="5168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3476A-C8EF-4948-84D8-CD0A706880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1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93476A-C8EF-4948-84D8-CD0A706880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6064" y="6353108"/>
            <a:ext cx="8017081" cy="1109183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tx2"/>
                </a:solidFill>
              </a:defRPr>
            </a:lvl1pPr>
            <a:lvl2pPr marL="617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35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53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716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89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07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25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43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782" y="3938566"/>
            <a:ext cx="10204944" cy="2254741"/>
          </a:xfrm>
          <a:effectLst/>
        </p:spPr>
        <p:txBody>
          <a:bodyPr>
            <a:noAutofit/>
          </a:bodyPr>
          <a:lstStyle>
            <a:lvl1pPr marL="865068" indent="-617906" algn="l">
              <a:defRPr sz="73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09333" y="919817"/>
            <a:ext cx="9103360" cy="43691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40900" y="473436"/>
            <a:ext cx="2926080" cy="6586726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27628" y="919818"/>
            <a:ext cx="6868319" cy="615466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625600" y="919819"/>
            <a:ext cx="9103360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655" y="2731904"/>
            <a:ext cx="8485925" cy="3047133"/>
          </a:xfrm>
          <a:effectLst/>
        </p:spPr>
        <p:txBody>
          <a:bodyPr anchor="b"/>
          <a:lstStyle>
            <a:lvl1pPr algn="r">
              <a:defRPr sz="6200" b="1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6356" y="5793518"/>
            <a:ext cx="8491369" cy="1050514"/>
          </a:xfrm>
        </p:spPr>
        <p:txBody>
          <a:bodyPr anchor="t"/>
          <a:lstStyle>
            <a:lvl1pPr marL="0" indent="0" algn="r">
              <a:buNone/>
              <a:defRPr sz="2700">
                <a:solidFill>
                  <a:schemeClr val="tx2"/>
                </a:solidFill>
              </a:defRPr>
            </a:lvl1pPr>
            <a:lvl2pPr marL="6179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3581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5371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716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895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07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253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4324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625598" y="919817"/>
            <a:ext cx="4759757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606438" y="919819"/>
            <a:ext cx="4759757" cy="43691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919819"/>
            <a:ext cx="4759757" cy="804441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32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617906" indent="0">
              <a:buNone/>
              <a:defRPr sz="2700" b="1"/>
            </a:lvl2pPr>
            <a:lvl3pPr marL="1235812" indent="0">
              <a:buNone/>
              <a:defRPr sz="2400" b="1"/>
            </a:lvl3pPr>
            <a:lvl4pPr marL="1853717" indent="0">
              <a:buNone/>
              <a:defRPr sz="2200" b="1"/>
            </a:lvl4pPr>
            <a:lvl5pPr marL="2471623" indent="0">
              <a:buNone/>
              <a:defRPr sz="2200" b="1"/>
            </a:lvl5pPr>
            <a:lvl6pPr marL="3089529" indent="0">
              <a:buNone/>
              <a:defRPr sz="2200" b="1"/>
            </a:lvl6pPr>
            <a:lvl7pPr marL="3707435" indent="0">
              <a:buNone/>
              <a:defRPr sz="2200" b="1"/>
            </a:lvl7pPr>
            <a:lvl8pPr marL="4325341" indent="0">
              <a:buNone/>
              <a:defRPr sz="2200" b="1"/>
            </a:lvl8pPr>
            <a:lvl9pPr marL="4943246" indent="0">
              <a:buNone/>
              <a:defRPr sz="2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4725" y="1760782"/>
            <a:ext cx="4759757" cy="34493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496" y="919819"/>
            <a:ext cx="4759757" cy="804441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32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617906" indent="0">
              <a:buNone/>
              <a:defRPr sz="2700" b="1"/>
            </a:lvl2pPr>
            <a:lvl3pPr marL="1235812" indent="0">
              <a:buNone/>
              <a:defRPr sz="2400" b="1"/>
            </a:lvl3pPr>
            <a:lvl4pPr marL="1853717" indent="0">
              <a:buNone/>
              <a:defRPr sz="2200" b="1"/>
            </a:lvl4pPr>
            <a:lvl5pPr marL="2471623" indent="0">
              <a:buNone/>
              <a:defRPr sz="2200" b="1"/>
            </a:lvl5pPr>
            <a:lvl6pPr marL="3089529" indent="0">
              <a:buNone/>
              <a:defRPr sz="2200" b="1"/>
            </a:lvl6pPr>
            <a:lvl7pPr marL="3707435" indent="0">
              <a:buNone/>
              <a:defRPr sz="2200" b="1"/>
            </a:lvl7pPr>
            <a:lvl8pPr marL="4325341" indent="0">
              <a:buNone/>
              <a:defRPr sz="2200" b="1"/>
            </a:lvl8pPr>
            <a:lvl9pPr marL="4943246" indent="0">
              <a:buNone/>
              <a:defRPr sz="2200" b="1"/>
            </a:lvl9pPr>
          </a:lstStyle>
          <a:p>
            <a:pPr marL="0" lvl="0" indent="0" algn="ctr" defTabSz="1235812" rtl="0" eaLnBrk="1" latinLnBrk="0" hangingPunct="1">
              <a:spcBef>
                <a:spcPct val="20000"/>
              </a:spcBef>
              <a:spcAft>
                <a:spcPts val="405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8" y="1759153"/>
            <a:ext cx="4759757" cy="34493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380" y="2778620"/>
            <a:ext cx="5171321" cy="1582438"/>
          </a:xfrm>
          <a:effectLst/>
        </p:spPr>
        <p:txBody>
          <a:bodyPr anchor="b">
            <a:noAutofit/>
          </a:bodyPr>
          <a:lstStyle>
            <a:lvl1pPr marL="308953" indent="-308953" algn="l">
              <a:defRPr sz="3800" b="1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3000" y="919819"/>
            <a:ext cx="5713188" cy="6154670"/>
          </a:xfrm>
        </p:spPr>
        <p:txBody>
          <a:bodyPr anchor="ctr"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19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9977" y="4398162"/>
            <a:ext cx="4819428" cy="2690246"/>
          </a:xfrm>
        </p:spPr>
        <p:txBody>
          <a:bodyPr/>
          <a:lstStyle>
            <a:lvl1pPr marL="0" indent="0">
              <a:buNone/>
              <a:defRPr sz="1900"/>
            </a:lvl1pPr>
            <a:lvl2pPr marL="617906" indent="0">
              <a:buNone/>
              <a:defRPr sz="1600"/>
            </a:lvl2pPr>
            <a:lvl3pPr marL="1235812" indent="0">
              <a:buNone/>
              <a:defRPr sz="1400"/>
            </a:lvl3pPr>
            <a:lvl4pPr marL="1853717" indent="0">
              <a:buNone/>
              <a:defRPr sz="1200"/>
            </a:lvl4pPr>
            <a:lvl5pPr marL="2471623" indent="0">
              <a:buNone/>
              <a:defRPr sz="1200"/>
            </a:lvl5pPr>
            <a:lvl6pPr marL="3089529" indent="0">
              <a:buNone/>
              <a:defRPr sz="1200"/>
            </a:lvl6pPr>
            <a:lvl7pPr marL="3707435" indent="0">
              <a:buNone/>
              <a:defRPr sz="1200"/>
            </a:lvl7pPr>
            <a:lvl8pPr marL="4325341" indent="0">
              <a:buNone/>
              <a:defRPr sz="1200"/>
            </a:lvl8pPr>
            <a:lvl9pPr marL="4943246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62294"/>
            <a:ext cx="13004800" cy="3761006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3004800" cy="486229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335036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64693" y="1437217"/>
            <a:ext cx="5852160" cy="393292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700"/>
            </a:lvl1pPr>
            <a:lvl2pPr marL="617906" indent="0">
              <a:buNone/>
              <a:defRPr sz="3800"/>
            </a:lvl2pPr>
            <a:lvl3pPr marL="1235812" indent="0">
              <a:buNone/>
              <a:defRPr sz="3200"/>
            </a:lvl3pPr>
            <a:lvl4pPr marL="1853717" indent="0">
              <a:buNone/>
              <a:defRPr sz="2700"/>
            </a:lvl4pPr>
            <a:lvl5pPr marL="2471623" indent="0">
              <a:buNone/>
              <a:defRPr sz="2700"/>
            </a:lvl5pPr>
            <a:lvl6pPr marL="3089529" indent="0">
              <a:buNone/>
              <a:defRPr sz="2700"/>
            </a:lvl6pPr>
            <a:lvl7pPr marL="3707435" indent="0">
              <a:buNone/>
              <a:defRPr sz="2700"/>
            </a:lvl7pPr>
            <a:lvl8pPr marL="4325341" indent="0">
              <a:buNone/>
              <a:defRPr sz="2700"/>
            </a:lvl8pPr>
            <a:lvl9pPr marL="4943246" indent="0">
              <a:buNone/>
              <a:defRPr sz="27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8550" y="1270593"/>
            <a:ext cx="5253851" cy="2719797"/>
          </a:xfrm>
        </p:spPr>
        <p:txBody>
          <a:bodyPr anchor="b"/>
          <a:lstStyle>
            <a:lvl1pPr marL="247162" indent="-247162">
              <a:buFont typeface="Georgia" pitchFamily="18" charset="0"/>
              <a:buChar char="*"/>
              <a:defRPr sz="2200"/>
            </a:lvl1pPr>
            <a:lvl2pPr marL="617906" indent="0">
              <a:buNone/>
              <a:defRPr sz="1600"/>
            </a:lvl2pPr>
            <a:lvl3pPr marL="1235812" indent="0">
              <a:buNone/>
              <a:defRPr sz="1400"/>
            </a:lvl3pPr>
            <a:lvl4pPr marL="1853717" indent="0">
              <a:buNone/>
              <a:defRPr sz="1200"/>
            </a:lvl4pPr>
            <a:lvl5pPr marL="2471623" indent="0">
              <a:buNone/>
              <a:defRPr sz="1200"/>
            </a:lvl5pPr>
            <a:lvl6pPr marL="3089529" indent="0">
              <a:buNone/>
              <a:defRPr sz="1200"/>
            </a:lvl6pPr>
            <a:lvl7pPr marL="3707435" indent="0">
              <a:buNone/>
              <a:defRPr sz="1200"/>
            </a:lvl7pPr>
            <a:lvl8pPr marL="4325341" indent="0">
              <a:buNone/>
              <a:defRPr sz="1200"/>
            </a:lvl8pPr>
            <a:lvl9pPr marL="4943246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337" y="5613596"/>
            <a:ext cx="9078810" cy="1437217"/>
          </a:xfrm>
        </p:spPr>
        <p:txBody>
          <a:bodyPr anchor="b">
            <a:noAutofit/>
          </a:bodyPr>
          <a:lstStyle>
            <a:lvl1pPr algn="l">
              <a:defRPr sz="6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19568"/>
            <a:ext cx="13004800" cy="2203732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3004800" cy="641956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738294"/>
            <a:ext cx="13004800" cy="287443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2012103"/>
            <a:ext cx="13004800" cy="641956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3581" tIns="61791" rIns="123581" bIns="61791"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50456" y="5497596"/>
            <a:ext cx="9262238" cy="1437217"/>
          </a:xfrm>
          <a:prstGeom prst="rect">
            <a:avLst/>
          </a:prstGeom>
          <a:effectLst/>
        </p:spPr>
        <p:txBody>
          <a:bodyPr vert="horz" lIns="123581" tIns="61791" rIns="123581" bIns="61791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920749"/>
            <a:ext cx="9103360" cy="4369139"/>
          </a:xfrm>
          <a:prstGeom prst="rect">
            <a:avLst/>
          </a:prstGeom>
        </p:spPr>
        <p:txBody>
          <a:bodyPr vert="horz" lIns="123581" tIns="61791" rIns="123581" bIns="6179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78240" y="7760971"/>
            <a:ext cx="3576320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r"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9A3A160-64B0-433E-876E-E206ABB7688A}" type="datetimeFigureOut">
              <a:rPr lang="zh-CN" altLang="en-US" smtClean="0"/>
              <a:t>2017/4/20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0239" y="7760971"/>
            <a:ext cx="4768428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l"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18667" y="7760971"/>
            <a:ext cx="2600960" cy="459111"/>
          </a:xfrm>
          <a:prstGeom prst="rect">
            <a:avLst/>
          </a:prstGeom>
        </p:spPr>
        <p:txBody>
          <a:bodyPr vert="horz" lIns="123581" tIns="61791" rIns="123581" bIns="61791" rtlCol="0" anchor="ctr"/>
          <a:lstStyle>
            <a:lvl1pPr algn="ctr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E7E355E-4409-4378-9288-8E64B801C0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marL="432534" indent="-432534" algn="r" defTabSz="1235812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62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8953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3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148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12230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82974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78434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4917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656995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089529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497347" indent="-247162" algn="l" defTabSz="1235812" rtl="0" eaLnBrk="1" latinLnBrk="0" hangingPunct="1">
        <a:spcBef>
          <a:spcPct val="20000"/>
        </a:spcBef>
        <a:spcAft>
          <a:spcPts val="405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906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35812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53717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71623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9529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07435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5341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43246" algn="l" defTabSz="123581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工作\0530\橙色浅蓝系列\q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30"/>
            <a:ext cx="13004800" cy="862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60" y="2295426"/>
            <a:ext cx="11054080" cy="1848420"/>
          </a:xfrm>
        </p:spPr>
        <p:txBody>
          <a:bodyPr/>
          <a:lstStyle/>
          <a:p>
            <a:pPr marL="247162" indent="0">
              <a:buNone/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云和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方正正粗黑简体" pitchFamily="2" charset="-122"/>
                <a:ea typeface="方正正粗黑简体" pitchFamily="2" charset="-122"/>
              </a:rPr>
              <a:t>Saas</a:t>
            </a:r>
            <a:endParaRPr lang="zh-CN" altLang="zh-CN" dirty="0">
              <a:solidFill>
                <a:schemeClr val="accent1">
                  <a:lumMod val="75000"/>
                </a:schemeClr>
              </a:solidFill>
              <a:latin typeface="方正正粗黑简体" pitchFamily="2" charset="-122"/>
              <a:ea typeface="方正正粗黑简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8664" y="6615906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研发部</a:t>
            </a:r>
            <a:r>
              <a:rPr lang="en-US" altLang="zh-CN" dirty="0" smtClean="0"/>
              <a:t>-</a:t>
            </a:r>
            <a:r>
              <a:rPr lang="zh-CN" altLang="en-US" dirty="0" smtClean="0"/>
              <a:t>刘协雍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0" y="2223417"/>
            <a:ext cx="7920880" cy="577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4" y="2223418"/>
            <a:ext cx="11620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35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8" y="2261059"/>
            <a:ext cx="139065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57" y="2872655"/>
            <a:ext cx="9685337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8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2295426"/>
            <a:ext cx="10447337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23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07" y="4715098"/>
            <a:ext cx="1211421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08" y="2151410"/>
            <a:ext cx="10202359" cy="246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9" y="6630738"/>
            <a:ext cx="10628820" cy="1822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38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2253928" y="351210"/>
            <a:ext cx="838781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那么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Apollo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就是一种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吗？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9" name="Picture 1" descr="D:\cache\969308614\Image\C2C\{B(Q4PU1~{EZ~B]O1V5`)S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20" y="1359322"/>
            <a:ext cx="105918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64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是什么？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45816" y="2295426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软件即服务</a:t>
            </a:r>
            <a:r>
              <a:rPr lang="zh-CN" altLang="en-US" dirty="0"/>
              <a:t>（英语：</a:t>
            </a:r>
            <a:r>
              <a:rPr lang="en-US" altLang="zh-CN" dirty="0"/>
              <a:t>Software as a Service</a:t>
            </a:r>
            <a:r>
              <a:rPr lang="zh-CN" altLang="en-US" dirty="0"/>
              <a:t>，缩写为 </a:t>
            </a:r>
            <a:r>
              <a:rPr lang="en-US" altLang="zh-CN" dirty="0"/>
              <a:t>SaaS</a:t>
            </a:r>
            <a:r>
              <a:rPr lang="zh-CN" altLang="en-US" dirty="0"/>
              <a:t>，发音：</a:t>
            </a:r>
            <a:r>
              <a:rPr lang="en-US" altLang="zh-CN" dirty="0" err="1"/>
              <a:t>sæs</a:t>
            </a:r>
            <a:r>
              <a:rPr lang="zh-CN" altLang="en-US" dirty="0"/>
              <a:t>或</a:t>
            </a:r>
            <a:r>
              <a:rPr lang="en-US" altLang="zh-CN" dirty="0" err="1" smtClean="0"/>
              <a:t>sɑs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有时</a:t>
            </a:r>
            <a:r>
              <a:rPr lang="zh-CN" altLang="en-US" dirty="0"/>
              <a:t>被作为“</a:t>
            </a:r>
            <a:r>
              <a:rPr lang="zh-CN" altLang="en-US" dirty="0">
                <a:solidFill>
                  <a:srgbClr val="C00000"/>
                </a:solidFill>
              </a:rPr>
              <a:t>即需即用</a:t>
            </a:r>
            <a:r>
              <a:rPr lang="zh-CN" altLang="en-US" dirty="0"/>
              <a:t>软件”（即“一经要求，即可使用”）</a:t>
            </a:r>
            <a:r>
              <a:rPr lang="zh-CN" altLang="en-US" dirty="0" smtClean="0"/>
              <a:t>提及，</a:t>
            </a:r>
            <a:r>
              <a:rPr lang="zh-CN" altLang="en-US" dirty="0"/>
              <a:t>它是一</a:t>
            </a:r>
            <a:r>
              <a:rPr lang="zh-CN" altLang="en-US" dirty="0" smtClean="0"/>
              <a:t>种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C00000"/>
                </a:solidFill>
              </a:rPr>
              <a:t>软件</a:t>
            </a:r>
            <a:r>
              <a:rPr lang="zh-CN" altLang="en-US" dirty="0">
                <a:solidFill>
                  <a:srgbClr val="C00000"/>
                </a:solidFill>
              </a:rPr>
              <a:t>交付</a:t>
            </a:r>
            <a:r>
              <a:rPr lang="zh-CN" altLang="en-US" dirty="0" smtClean="0">
                <a:solidFill>
                  <a:srgbClr val="C00000"/>
                </a:solidFill>
              </a:rPr>
              <a:t>模式</a:t>
            </a:r>
            <a:r>
              <a:rPr lang="zh-CN" altLang="en-US" dirty="0" smtClean="0"/>
              <a:t>。</a:t>
            </a:r>
            <a:r>
              <a:rPr lang="zh-CN" altLang="en-US" dirty="0"/>
              <a:t>在这种交付模式中云端集中式托管软件及其相关的</a:t>
            </a:r>
            <a:r>
              <a:rPr lang="zh-CN" altLang="en-US" dirty="0" smtClean="0"/>
              <a:t>数据，</a:t>
            </a:r>
            <a:endParaRPr lang="en-US" altLang="zh-CN" dirty="0" smtClean="0"/>
          </a:p>
          <a:p>
            <a:r>
              <a:rPr lang="zh-CN" altLang="en-US" dirty="0" smtClean="0"/>
              <a:t>软件</a:t>
            </a:r>
            <a:r>
              <a:rPr lang="zh-CN" altLang="en-US" dirty="0"/>
              <a:t>仅需通过互联网，而不须通过安装即可使用。用户通常使用精简客户端</a:t>
            </a:r>
            <a:r>
              <a:rPr lang="zh-CN" altLang="en-US" dirty="0" smtClean="0"/>
              <a:t>经</a:t>
            </a:r>
            <a:endParaRPr lang="en-US" altLang="zh-CN" dirty="0" smtClean="0"/>
          </a:p>
          <a:p>
            <a:r>
              <a:rPr lang="zh-CN" altLang="en-US" dirty="0" smtClean="0"/>
              <a:t>由</a:t>
            </a:r>
            <a:r>
              <a:rPr lang="zh-CN" altLang="en-US" dirty="0"/>
              <a:t>一个网页浏览器来访问软件即服务。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21778" y="4234418"/>
            <a:ext cx="102971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主要特征：</a:t>
            </a:r>
            <a:endParaRPr lang="en-US" altLang="zh-CN" sz="2000" dirty="0" smtClean="0"/>
          </a:p>
          <a:p>
            <a:r>
              <a:rPr lang="en-US" altLang="zh-CN" sz="2000" dirty="0"/>
              <a:t>a) </a:t>
            </a:r>
            <a:r>
              <a:rPr lang="zh-CN" altLang="en-US" sz="2000" dirty="0"/>
              <a:t>服务的收费方式风险小，灵活选择模块，备份，维护，安全，升级</a:t>
            </a:r>
          </a:p>
          <a:p>
            <a:r>
              <a:rPr lang="en-US" altLang="zh-CN" sz="2000" dirty="0"/>
              <a:t>b) </a:t>
            </a:r>
            <a:r>
              <a:rPr lang="zh-CN" altLang="en-US" sz="2000" dirty="0"/>
              <a:t>让客户更专注核心业务</a:t>
            </a:r>
          </a:p>
          <a:p>
            <a:r>
              <a:rPr lang="en-US" altLang="zh-CN" sz="2000" dirty="0"/>
              <a:t>c) </a:t>
            </a:r>
            <a:r>
              <a:rPr lang="zh-CN" altLang="en-US" sz="2000" dirty="0"/>
              <a:t>灵活启用和暂停，随时随地都可使用</a:t>
            </a:r>
          </a:p>
          <a:p>
            <a:r>
              <a:rPr lang="en-US" altLang="zh-CN" sz="2000" dirty="0"/>
              <a:t>d) </a:t>
            </a:r>
            <a:r>
              <a:rPr lang="zh-CN" altLang="en-US" sz="2000" dirty="0"/>
              <a:t>按需定购，选择更加自由</a:t>
            </a:r>
          </a:p>
          <a:p>
            <a:r>
              <a:rPr lang="en-US" altLang="zh-CN" sz="2000" dirty="0"/>
              <a:t>e) </a:t>
            </a:r>
            <a:r>
              <a:rPr lang="zh-CN" altLang="en-US" sz="2000" dirty="0"/>
              <a:t>产品更新速度加快</a:t>
            </a:r>
          </a:p>
          <a:p>
            <a:r>
              <a:rPr lang="en-US" altLang="zh-CN" sz="2000" dirty="0"/>
              <a:t>f) </a:t>
            </a:r>
            <a:r>
              <a:rPr lang="zh-CN" altLang="en-US" sz="2000" dirty="0"/>
              <a:t>市场空间增大</a:t>
            </a:r>
          </a:p>
          <a:p>
            <a:r>
              <a:rPr lang="en-US" altLang="zh-CN" sz="2000" dirty="0" smtClean="0"/>
              <a:t>g) </a:t>
            </a:r>
            <a:r>
              <a:rPr lang="zh-CN" altLang="en-US" sz="2000" dirty="0"/>
              <a:t>有效降低营销成本</a:t>
            </a:r>
          </a:p>
          <a:p>
            <a:r>
              <a:rPr lang="en-US" altLang="zh-CN" sz="2000" dirty="0"/>
              <a:t>h</a:t>
            </a:r>
            <a:r>
              <a:rPr lang="en-US" altLang="zh-CN" sz="2000" dirty="0" smtClean="0"/>
              <a:t>) </a:t>
            </a:r>
            <a:r>
              <a:rPr lang="zh-CN" altLang="en-US" sz="2000" dirty="0"/>
              <a:t>准面对面使用指导</a:t>
            </a:r>
          </a:p>
          <a:p>
            <a:r>
              <a:rPr lang="en-US" altLang="zh-CN" sz="2000" dirty="0"/>
              <a:t>i</a:t>
            </a:r>
            <a:r>
              <a:rPr lang="en-US" altLang="zh-CN" sz="2000" dirty="0" smtClean="0"/>
              <a:t>) </a:t>
            </a:r>
            <a:r>
              <a:rPr lang="zh-CN" altLang="en-US" sz="2000" dirty="0"/>
              <a:t>在全球各地，</a:t>
            </a:r>
            <a:r>
              <a:rPr lang="en-US" altLang="zh-CN" sz="2000" dirty="0"/>
              <a:t>7*24</a:t>
            </a:r>
            <a:r>
              <a:rPr lang="zh-CN" altLang="en-US" sz="2000" dirty="0"/>
              <a:t>全天候网络</a:t>
            </a:r>
            <a:r>
              <a:rPr lang="zh-CN" altLang="en-US" sz="2000" dirty="0" smtClean="0"/>
              <a:t>服务</a:t>
            </a:r>
          </a:p>
          <a:p>
            <a:r>
              <a:rPr lang="en-US" altLang="zh-CN" sz="2000" dirty="0"/>
              <a:t>j</a:t>
            </a:r>
            <a:r>
              <a:rPr lang="en-US" altLang="zh-CN" sz="2000" dirty="0" smtClean="0"/>
              <a:t>) </a:t>
            </a:r>
            <a:r>
              <a:rPr lang="zh-CN" altLang="en-US" sz="2000" dirty="0" smtClean="0"/>
              <a:t>大大降低客户的总体拥有成本</a:t>
            </a:r>
            <a:endParaRPr lang="zh-CN" alt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79" y="5095869"/>
            <a:ext cx="4887590" cy="26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37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Apollo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对照表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208842"/>
              </p:ext>
            </p:extLst>
          </p:nvPr>
        </p:nvGraphicFramePr>
        <p:xfrm>
          <a:off x="586829" y="2151410"/>
          <a:ext cx="12036250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476"/>
                <a:gridCol w="3206889"/>
                <a:gridCol w="3627363"/>
                <a:gridCol w="272052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Saas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Apollo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说明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收费方式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按流量或模块月费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按模块和年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备份和维护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自动进行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人工处理（部分缺失）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升级更新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平滑升级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停机升级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功能启停灵活度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随时启停全部功能或部分功能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买下产品后不能根据实际情况取消某些功能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模块订购灵活度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按需订购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按产品订购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市场空间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全网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当前面向服务部署领域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Apollo</a:t>
                      </a:r>
                      <a:r>
                        <a:rPr lang="zh-CN" altLang="en-US" sz="1800" dirty="0" smtClean="0"/>
                        <a:t>产品受地区限制</a:t>
                      </a:r>
                      <a:endParaRPr lang="zh-CN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营销方式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通过网络或其他方式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靠传统方式营销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使用指导方式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/>
                        <a:t>用户自主根据在线教程或者用户热线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依靠人员培训及用户热线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7*24</a:t>
                      </a:r>
                      <a:r>
                        <a:rPr lang="zh-CN" altLang="en-US" sz="2400" dirty="0" smtClean="0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个</a:t>
                      </a:r>
                      <a:r>
                        <a:rPr lang="en-US" altLang="zh-CN" dirty="0" smtClean="0"/>
                        <a:t>9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甚至 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个</a:t>
                      </a:r>
                      <a:r>
                        <a:rPr lang="en-US" altLang="zh-CN" baseline="0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难以达到一直稳定可靠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数据归属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数据放置平台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数据放置平台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一样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123581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企业系统集成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Saas</a:t>
                      </a:r>
                      <a:r>
                        <a:rPr lang="zh-CN" altLang="en-US" sz="2000" dirty="0" smtClean="0"/>
                        <a:t>不行，通过</a:t>
                      </a:r>
                      <a:r>
                        <a:rPr lang="en-US" altLang="zh-CN" sz="2000" dirty="0" err="1" smtClean="0"/>
                        <a:t>Api</a:t>
                      </a:r>
                      <a:r>
                        <a:rPr lang="zh-CN" altLang="en-US" sz="2000" dirty="0" smtClean="0"/>
                        <a:t>集成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不能集成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72" y="2223418"/>
            <a:ext cx="453390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3968" y="3256210"/>
            <a:ext cx="2424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 smtClean="0">
                <a:solidFill>
                  <a:srgbClr val="002060"/>
                </a:solidFill>
              </a:rPr>
              <a:t>Saas</a:t>
            </a:r>
            <a:r>
              <a:rPr lang="en-US" altLang="zh-CN" sz="4400" dirty="0" smtClean="0">
                <a:solidFill>
                  <a:srgbClr val="002060"/>
                </a:solidFill>
              </a:rPr>
              <a:t> </a:t>
            </a:r>
            <a:r>
              <a:rPr lang="zh-CN" altLang="en-US" sz="4400" dirty="0" smtClean="0">
                <a:solidFill>
                  <a:srgbClr val="002060"/>
                </a:solidFill>
              </a:rPr>
              <a:t>是</a:t>
            </a:r>
            <a:r>
              <a:rPr lang="en-US" altLang="zh-CN" sz="4400" dirty="0" smtClean="0">
                <a:solidFill>
                  <a:srgbClr val="002060"/>
                </a:solidFill>
              </a:rPr>
              <a:t>..</a:t>
            </a:r>
            <a:endParaRPr lang="zh-CN" altLang="en-US" sz="44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2040" y="5463778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卖</a:t>
            </a:r>
            <a:r>
              <a:rPr lang="zh-CN" altLang="en-US" sz="3200" dirty="0" smtClean="0"/>
              <a:t>产品、卖软件 </a:t>
            </a:r>
            <a:r>
              <a:rPr lang="en-US" altLang="zh-CN" sz="3200" dirty="0" smtClean="0">
                <a:sym typeface="Wingdings" panose="05000000000000000000" pitchFamily="2" charset="2"/>
              </a:rPr>
              <a:t></a:t>
            </a:r>
            <a:r>
              <a:rPr lang="zh-CN" altLang="en-US" sz="3200" dirty="0" smtClean="0">
                <a:sym typeface="Wingdings" panose="05000000000000000000" pitchFamily="2" charset="2"/>
              </a:rPr>
              <a:t>卖服务</a:t>
            </a:r>
            <a:r>
              <a:rPr lang="en-US" altLang="zh-CN" sz="3200" dirty="0" smtClean="0">
                <a:sym typeface="Wingdings" panose="05000000000000000000" pitchFamily="2" charset="2"/>
              </a:rPr>
              <a:t> 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431233" y="6327874"/>
            <a:ext cx="547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ym typeface="Wingdings" panose="05000000000000000000" pitchFamily="2" charset="2"/>
              </a:rPr>
              <a:t>一次性收费 </a:t>
            </a:r>
            <a:r>
              <a:rPr lang="en-US" altLang="zh-CN" sz="3200" dirty="0" smtClean="0">
                <a:sym typeface="Wingdings" panose="05000000000000000000" pitchFamily="2" charset="2"/>
              </a:rPr>
              <a:t> </a:t>
            </a:r>
            <a:r>
              <a:rPr lang="zh-CN" altLang="en-US" sz="3200" dirty="0" smtClean="0">
                <a:sym typeface="Wingdings" panose="05000000000000000000" pitchFamily="2" charset="2"/>
              </a:rPr>
              <a:t>按照流量收费</a:t>
            </a:r>
            <a:r>
              <a:rPr lang="en-US" altLang="zh-CN" sz="3200" dirty="0" smtClean="0">
                <a:sym typeface="Wingdings" panose="05000000000000000000" pitchFamily="2" charset="2"/>
              </a:rPr>
              <a:t> </a:t>
            </a:r>
            <a:endParaRPr lang="zh-CN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577659" y="7316511"/>
            <a:ext cx="4828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ym typeface="Wingdings" panose="05000000000000000000" pitchFamily="2" charset="2"/>
              </a:rPr>
              <a:t>今年</a:t>
            </a:r>
            <a:r>
              <a:rPr lang="en-US" altLang="zh-CN" sz="3200" dirty="0" smtClean="0">
                <a:sym typeface="Wingdings" panose="05000000000000000000" pitchFamily="2" charset="2"/>
              </a:rPr>
              <a:t>5000W  </a:t>
            </a:r>
            <a:r>
              <a:rPr lang="zh-CN" altLang="en-US" sz="3200" dirty="0" smtClean="0">
                <a:sym typeface="Wingdings" panose="05000000000000000000" pitchFamily="2" charset="2"/>
              </a:rPr>
              <a:t>明年</a:t>
            </a:r>
            <a:r>
              <a:rPr lang="en-US" altLang="zh-CN" sz="3200" dirty="0" smtClean="0">
                <a:sym typeface="Wingdings" panose="05000000000000000000" pitchFamily="2" charset="2"/>
              </a:rPr>
              <a:t>100W?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593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7242" y="2915622"/>
            <a:ext cx="1336135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 smtClean="0">
                <a:solidFill>
                  <a:srgbClr val="00B0F0"/>
                </a:solidFill>
              </a:rPr>
              <a:t>那为什么</a:t>
            </a:r>
            <a:r>
              <a:rPr lang="en-US" altLang="zh-CN" sz="11500" dirty="0" err="1" smtClean="0">
                <a:solidFill>
                  <a:srgbClr val="00B0F0"/>
                </a:solidFill>
              </a:rPr>
              <a:t>Saas</a:t>
            </a:r>
            <a:r>
              <a:rPr lang="zh-CN" altLang="en-US" sz="11500" dirty="0" smtClean="0">
                <a:solidFill>
                  <a:srgbClr val="00B0F0"/>
                </a:solidFill>
              </a:rPr>
              <a:t>还火？</a:t>
            </a:r>
            <a:endParaRPr lang="zh-CN" altLang="en-US" sz="115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49" y="2223418"/>
            <a:ext cx="4392488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53766" y="329751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深层次的原因是，卖软件太</a:t>
            </a:r>
          </a:p>
        </p:txBody>
      </p:sp>
      <p:sp>
        <p:nvSpPr>
          <p:cNvPr id="8" name="矩形 7"/>
          <p:cNvSpPr/>
          <p:nvPr/>
        </p:nvSpPr>
        <p:spPr>
          <a:xfrm>
            <a:off x="659425" y="5103738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已经形成了恶性循环，市场受到严重的阻碍。</a:t>
            </a:r>
          </a:p>
        </p:txBody>
      </p:sp>
      <p:sp>
        <p:nvSpPr>
          <p:cNvPr id="9" name="矩形 8"/>
          <p:cNvSpPr/>
          <p:nvPr/>
        </p:nvSpPr>
        <p:spPr>
          <a:xfrm>
            <a:off x="669714" y="5565403"/>
            <a:ext cx="115995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Gartner</a:t>
            </a:r>
            <a:r>
              <a:rPr lang="zh-CN" altLang="en-US" dirty="0"/>
              <a:t>的调查研究曾表明：在所有</a:t>
            </a:r>
            <a:r>
              <a:rPr lang="en-US" altLang="zh-CN" dirty="0"/>
              <a:t>CRM</a:t>
            </a:r>
            <a:r>
              <a:rPr lang="zh-CN" altLang="en-US" dirty="0"/>
              <a:t>项目中</a:t>
            </a:r>
            <a:r>
              <a:rPr lang="zh-CN" altLang="en-US" dirty="0">
                <a:solidFill>
                  <a:srgbClr val="FF0000"/>
                </a:solidFill>
              </a:rPr>
              <a:t>大约</a:t>
            </a:r>
            <a:r>
              <a:rPr lang="en-US" altLang="zh-CN" dirty="0">
                <a:solidFill>
                  <a:srgbClr val="FF0000"/>
                </a:solidFill>
              </a:rPr>
              <a:t>55%</a:t>
            </a:r>
            <a:r>
              <a:rPr lang="zh-CN" altLang="en-US" dirty="0">
                <a:solidFill>
                  <a:srgbClr val="FF0000"/>
                </a:solidFill>
              </a:rPr>
              <a:t>没有达到软件用户的预期目的</a:t>
            </a:r>
            <a:r>
              <a:rPr lang="zh-CN" altLang="en-US" dirty="0"/>
              <a:t>，通俗的说是实施失败，</a:t>
            </a:r>
            <a:r>
              <a:rPr lang="en-US" altLang="zh-CN" dirty="0"/>
              <a:t>ERP</a:t>
            </a:r>
            <a:r>
              <a:rPr lang="zh-CN" altLang="en-US" dirty="0"/>
              <a:t>就更不用说了。大型客户动辄支付几百万上千万的费用，买回来的东西却没法用。</a:t>
            </a:r>
            <a:r>
              <a:rPr lang="zh-CN" altLang="en-US" dirty="0">
                <a:solidFill>
                  <a:srgbClr val="FF0000"/>
                </a:solidFill>
              </a:rPr>
              <a:t>那么软件公司有获利吗？</a:t>
            </a:r>
            <a:r>
              <a:rPr lang="zh-CN" altLang="en-US" dirty="0"/>
              <a:t>其实也没有多少，因为实施不成功，客户不肯支付尾款，更加不可能支付维护费，甚至为此打官司的也不在少数。在这种情形下，软件供应商和客户</a:t>
            </a:r>
            <a:r>
              <a:rPr lang="zh-CN" altLang="en-US" dirty="0">
                <a:solidFill>
                  <a:srgbClr val="FF0000"/>
                </a:solidFill>
              </a:rPr>
              <a:t>双输！</a:t>
            </a:r>
          </a:p>
        </p:txBody>
      </p:sp>
    </p:spTree>
    <p:extLst>
      <p:ext uri="{BB962C8B-B14F-4D97-AF65-F5344CB8AC3E}">
        <p14:creationId xmlns:p14="http://schemas.microsoft.com/office/powerpoint/2010/main" val="26048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FF0000"/>
                </a:solidFill>
              </a:rPr>
              <a:t>云和云计算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3621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本质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22280" y="2943498"/>
            <a:ext cx="66741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把卖软件变为卖服务，软件厂商</a:t>
            </a:r>
            <a:r>
              <a:rPr lang="zh-CN" altLang="en-US" sz="2800" dirty="0">
                <a:solidFill>
                  <a:srgbClr val="FF0000"/>
                </a:solidFill>
              </a:rPr>
              <a:t>革自己的命</a:t>
            </a:r>
            <a:r>
              <a:rPr lang="zh-CN" altLang="en-US" sz="2800" dirty="0"/>
              <a:t>，放弃一次性收入，按照客户是否使用来收费，实际上就是按照客户是否成功来收费。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2151410"/>
            <a:ext cx="4238625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9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r>
              <a:rPr lang="zh-CN" altLang="en-US" sz="3200" dirty="0" smtClean="0">
                <a:solidFill>
                  <a:srgbClr val="FF0000"/>
                </a:solidFill>
              </a:rPr>
              <a:t>定位及案例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9065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4289058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的成功案例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968" y="3557520"/>
            <a:ext cx="35242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61" y="3701536"/>
            <a:ext cx="23145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61" y="4642100"/>
            <a:ext cx="26955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52" y="3761226"/>
            <a:ext cx="15906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789" y="4851650"/>
            <a:ext cx="1752600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552" y="6035508"/>
            <a:ext cx="28003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47" y="6028825"/>
            <a:ext cx="1257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63" y="2533109"/>
            <a:ext cx="16668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61214" y="251145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国内：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66" y="2459141"/>
            <a:ext cx="12477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29" y="2406753"/>
            <a:ext cx="28289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667" y="2454378"/>
            <a:ext cx="17907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883" y="2502003"/>
            <a:ext cx="19335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61214" y="36910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国外：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1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4289058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Saas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产品定位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4" y="2456185"/>
            <a:ext cx="5679660" cy="34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885776" y="6319768"/>
            <a:ext cx="112954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高价值、高复杂度：通过一个复杂的产品，去解决一个复杂业务的复杂问题，提供了高的商业价值，典型代表是：</a:t>
            </a:r>
            <a:r>
              <a:rPr lang="en-US" altLang="zh-CN" dirty="0"/>
              <a:t>Workday</a:t>
            </a:r>
            <a:r>
              <a:rPr lang="zh-CN" altLang="en-US" dirty="0"/>
              <a:t>、</a:t>
            </a:r>
            <a:r>
              <a:rPr lang="en-US" altLang="zh-CN" dirty="0"/>
              <a:t>Salesforce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低价值，低复杂度：通过一个简单的软件，去解决了一个相对简单的业务问题，收取了较低的价格，典型代表是：</a:t>
            </a:r>
            <a:r>
              <a:rPr lang="en-US" altLang="zh-CN" dirty="0"/>
              <a:t>Slack</a:t>
            </a:r>
            <a:r>
              <a:rPr lang="zh-CN" altLang="en-US" dirty="0"/>
              <a:t>、</a:t>
            </a:r>
            <a:r>
              <a:rPr lang="en-US" altLang="zh-CN" dirty="0"/>
              <a:t>Yammer</a:t>
            </a:r>
            <a:r>
              <a:rPr lang="zh-CN" altLang="en-US" dirty="0"/>
              <a:t>。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65" y="2456184"/>
            <a:ext cx="5687371" cy="34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8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Iaas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Paas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Saas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r>
              <a:rPr lang="zh-CN" altLang="en-US" sz="3200" dirty="0" smtClean="0">
                <a:solidFill>
                  <a:srgbClr val="FF0000"/>
                </a:solidFill>
              </a:rPr>
              <a:t>的坑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1214" y="2367434"/>
            <a:ext cx="9773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Saas</a:t>
            </a:r>
            <a:r>
              <a:rPr lang="zh-CN" altLang="en-US" b="1" dirty="0" smtClean="0"/>
              <a:t>是让你和客户一起成长，最后发展成业界的巨擘，但这只是大家的</a:t>
            </a:r>
            <a:endParaRPr lang="en-US" altLang="zh-CN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2893104"/>
            <a:ext cx="45529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78" y="2939794"/>
            <a:ext cx="7411982" cy="397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5776" y="2295426"/>
            <a:ext cx="10873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信息化需求不够刚性，产品替代性拐点价值不够突出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3406056" y="3159522"/>
            <a:ext cx="201622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产品是有用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461840" y="4743698"/>
            <a:ext cx="6248986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刚</a:t>
            </a:r>
            <a:r>
              <a:rPr lang="zh-CN" altLang="en-US" dirty="0" smtClean="0"/>
              <a:t>需（痛点</a:t>
            </a:r>
            <a:r>
              <a:rPr lang="en-US" altLang="zh-CN" dirty="0"/>
              <a:t>/</a:t>
            </a:r>
            <a:r>
              <a:rPr lang="zh-CN" altLang="en-US" dirty="0"/>
              <a:t>产品解决痛点的难易</a:t>
            </a:r>
            <a:r>
              <a:rPr lang="zh-CN" altLang="en-US" dirty="0" smtClean="0"/>
              <a:t>程度）不高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4234148" y="4311650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89932" y="6408266"/>
            <a:ext cx="424847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难以让人替换现在的选择</a:t>
            </a:r>
            <a:endParaRPr lang="zh-CN" altLang="en-US" dirty="0"/>
          </a:p>
        </p:txBody>
      </p:sp>
      <p:sp>
        <p:nvSpPr>
          <p:cNvPr id="15" name="下箭头 14"/>
          <p:cNvSpPr/>
          <p:nvPr/>
        </p:nvSpPr>
        <p:spPr>
          <a:xfrm>
            <a:off x="4234148" y="597621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4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三分技术七分</a:t>
            </a:r>
            <a:r>
              <a:rPr lang="zh-CN" altLang="en-US" sz="2800" b="1" dirty="0" smtClean="0"/>
              <a:t>管理，产品服务能否用好取决于用户的决心和管理能力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1214" y="4167634"/>
            <a:ext cx="115307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使用一种新的</a:t>
            </a:r>
            <a:r>
              <a:rPr lang="en-US" altLang="zh-CN" dirty="0" err="1" smtClean="0"/>
              <a:t>saas</a:t>
            </a:r>
            <a:r>
              <a:rPr lang="zh-CN" altLang="en-US" dirty="0" smtClean="0"/>
              <a:t>服务，会需要使用者来熟悉和适应特定操作方式和管理方式，如何</a:t>
            </a:r>
            <a:endParaRPr lang="en-US" altLang="zh-CN" dirty="0" smtClean="0"/>
          </a:p>
          <a:p>
            <a:r>
              <a:rPr lang="zh-CN" altLang="en-US" dirty="0" smtClean="0"/>
              <a:t>来用好这个服务，不仅在于工具本身，还要看使用者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如何让工具深入人心、让大家都能理解，非常困难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35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通用型</a:t>
            </a:r>
            <a:r>
              <a:rPr lang="en-US" altLang="zh-CN" sz="2800" b="1" dirty="0"/>
              <a:t>SaaS</a:t>
            </a:r>
            <a:r>
              <a:rPr lang="zh-CN" altLang="en-US" sz="2800" b="1" dirty="0"/>
              <a:t>无法满足企业成长后期的个性化需求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61214" y="4167634"/>
            <a:ext cx="11553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Saas</a:t>
            </a:r>
            <a:r>
              <a:rPr lang="zh-CN" altLang="en-US" dirty="0" smtClean="0"/>
              <a:t>是通用的，难以满足企业定制化的需求，那么大的用户是否会自己来建设定制化</a:t>
            </a:r>
            <a:endParaRPr lang="en-US" altLang="zh-CN" dirty="0" smtClean="0"/>
          </a:p>
          <a:p>
            <a:r>
              <a:rPr lang="zh-CN" altLang="en-US" dirty="0" smtClean="0"/>
              <a:t>项目是一个问题，如何守住这些用户是个难题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06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用</a:t>
            </a:r>
            <a:r>
              <a:rPr lang="en-US" altLang="zh-CN" sz="2800" b="1" dirty="0"/>
              <a:t>2C</a:t>
            </a:r>
            <a:r>
              <a:rPr lang="zh-CN" altLang="en-US" sz="2800" b="1" dirty="0"/>
              <a:t>的思维做</a:t>
            </a:r>
            <a:r>
              <a:rPr lang="en-US" altLang="zh-CN" sz="2800" b="1" dirty="0"/>
              <a:t>2B</a:t>
            </a:r>
            <a:r>
              <a:rPr lang="zh-CN" altLang="en-US" sz="2800" b="1" dirty="0"/>
              <a:t>的产品，互联网思维可能失灵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57784" y="3087514"/>
            <a:ext cx="112453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Saas</a:t>
            </a:r>
            <a:r>
              <a:rPr lang="zh-CN" altLang="en-US" dirty="0" smtClean="0"/>
              <a:t>很多通过互联网思维以免费或微收费方式进行拓展，但作为企业成本往往不是</a:t>
            </a:r>
            <a:endParaRPr lang="en-US" altLang="zh-CN" dirty="0" smtClean="0"/>
          </a:p>
          <a:p>
            <a:r>
              <a:rPr lang="zh-CN" altLang="en-US" dirty="0"/>
              <a:t>最</a:t>
            </a:r>
            <a:r>
              <a:rPr lang="zh-CN" altLang="en-US" dirty="0" smtClean="0"/>
              <a:t>重要的考虑点。</a:t>
            </a:r>
            <a:endParaRPr lang="en-US" altLang="zh-CN" dirty="0" smtClean="0"/>
          </a:p>
          <a:p>
            <a:r>
              <a:rPr lang="zh-CN" altLang="en-US" dirty="0" smtClean="0"/>
              <a:t>企业更多从功能性、后期把控能力、数据安全、性能等等考虑</a:t>
            </a:r>
            <a:endParaRPr lang="en-US" altLang="zh-CN" dirty="0" smtClean="0"/>
          </a:p>
          <a:p>
            <a:r>
              <a:rPr lang="zh-CN" altLang="en-US" dirty="0" smtClean="0"/>
              <a:t>所以</a:t>
            </a:r>
            <a:r>
              <a:rPr lang="en-US" altLang="zh-CN" dirty="0" err="1" smtClean="0"/>
              <a:t>Saas</a:t>
            </a:r>
            <a:r>
              <a:rPr lang="zh-CN" altLang="en-US" dirty="0" smtClean="0"/>
              <a:t>前期通过免费获取的繁荣可能只是一种</a:t>
            </a:r>
            <a:r>
              <a:rPr lang="zh-CN" altLang="en-US" dirty="0" smtClean="0">
                <a:solidFill>
                  <a:srgbClr val="FF0000"/>
                </a:solidFill>
              </a:rPr>
              <a:t>幻觉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7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云和云计算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863" y="2295426"/>
            <a:ext cx="5825404" cy="4392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7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“中等收入陷阱”：中小漏斗、中低客单、中低续费，不死不活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89832" y="38075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粘性不强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59713" y="46716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用户不多也不少、订单不多也不少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14368" y="55357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爆发式增长无力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10712" y="63998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不死不活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0722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3"/>
          <p:cNvSpPr txBox="1"/>
          <p:nvPr/>
        </p:nvSpPr>
        <p:spPr>
          <a:xfrm>
            <a:off x="1061214" y="855266"/>
            <a:ext cx="7601426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坑</a:t>
            </a:r>
            <a:r>
              <a:rPr lang="en-US" altLang="zh-CN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9752" y="2295426"/>
            <a:ext cx="11089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“平台梦”：无法变成一个大漏斗，电商导流和</a:t>
            </a:r>
            <a:r>
              <a:rPr lang="en-US" altLang="zh-CN" sz="2800" b="1" dirty="0"/>
              <a:t>O2O</a:t>
            </a:r>
            <a:r>
              <a:rPr lang="zh-CN" altLang="en-US" sz="2800" b="1" dirty="0"/>
              <a:t>导流都面临专业垂直平台的竞争</a:t>
            </a:r>
            <a:endParaRPr lang="zh-CN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89832" y="38075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</a:t>
            </a:r>
            <a:r>
              <a:rPr lang="zh-CN" altLang="en-US" dirty="0" smtClean="0"/>
              <a:t>粘性不强</a:t>
            </a:r>
            <a:endParaRPr lang="en-US" altLang="zh-C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59713" y="4671690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用户不多也不少、订单不多也不少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214368" y="553578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爆发式增长无力</a:t>
            </a:r>
            <a:endParaRPr lang="en-US" altLang="zh-CN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310712" y="63998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不死不活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189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工作\0530\银色系列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70" y="0"/>
            <a:ext cx="13030969" cy="864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3"/>
          <p:cNvSpPr txBox="1"/>
          <p:nvPr/>
        </p:nvSpPr>
        <p:spPr>
          <a:xfrm>
            <a:off x="5134248" y="3308902"/>
            <a:ext cx="3096344" cy="1602116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en-US" altLang="zh-CN" sz="96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Q&amp;A</a:t>
            </a:r>
            <a:endParaRPr lang="zh-CN" altLang="en-US" sz="96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7"/>
          <p:cNvSpPr txBox="1"/>
          <p:nvPr/>
        </p:nvSpPr>
        <p:spPr>
          <a:xfrm>
            <a:off x="4413" y="2393202"/>
            <a:ext cx="2465493" cy="886284"/>
          </a:xfrm>
          <a:prstGeom prst="rect">
            <a:avLst/>
          </a:prstGeom>
          <a:noFill/>
        </p:spPr>
        <p:txBody>
          <a:bodyPr wrap="none" lIns="123581" tIns="61791" rIns="123581" bIns="61791" rtlCol="0">
            <a:noAutofit/>
          </a:bodyPr>
          <a:lstStyle/>
          <a:p>
            <a:endParaRPr lang="zh-CN" altLang="en-US" sz="10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40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E:\工作\0530\银色系列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58" y="-1"/>
            <a:ext cx="13017958" cy="86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云和云计算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189" y="2223418"/>
            <a:ext cx="41433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48822" y="5592984"/>
            <a:ext cx="44935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无处</a:t>
            </a:r>
            <a:r>
              <a:rPr lang="zh-CN" altLang="en-US" dirty="0" smtClean="0"/>
              <a:t>不在、</a:t>
            </a:r>
            <a:endParaRPr lang="en-US" altLang="zh-CN" dirty="0" smtClean="0"/>
          </a:p>
          <a:p>
            <a:r>
              <a:rPr lang="zh-CN" altLang="en-US" dirty="0" smtClean="0"/>
              <a:t>一</a:t>
            </a:r>
            <a:r>
              <a:rPr lang="zh-CN" altLang="en-US" dirty="0"/>
              <a:t>朵一</a:t>
            </a:r>
            <a:r>
              <a:rPr lang="zh-CN" altLang="en-US" dirty="0" smtClean="0"/>
              <a:t>朵的是个整体</a:t>
            </a:r>
            <a:endParaRPr lang="en-US" altLang="zh-CN" dirty="0" smtClean="0"/>
          </a:p>
          <a:p>
            <a:r>
              <a:rPr lang="zh-CN" altLang="en-US" dirty="0" smtClean="0"/>
              <a:t>边界模糊、好像能伸展，能收缩</a:t>
            </a:r>
            <a:endParaRPr lang="en-US" altLang="zh-CN" dirty="0" smtClean="0"/>
          </a:p>
          <a:p>
            <a:r>
              <a:rPr lang="zh-CN" altLang="en-US" dirty="0"/>
              <a:t>还</a:t>
            </a:r>
            <a:r>
              <a:rPr lang="zh-CN" altLang="en-US" dirty="0" smtClean="0"/>
              <a:t>能下雨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2480" y="2727474"/>
            <a:ext cx="557075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云服务是一个大的整体按需自助服务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无处不在的网络访问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多</a:t>
            </a:r>
            <a:r>
              <a:rPr lang="zh-CN" altLang="en-US" dirty="0" smtClean="0"/>
              <a:t>租户的隔离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快速弹性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服务可计量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云</a:t>
            </a:r>
            <a:r>
              <a:rPr lang="zh-CN" altLang="en-US" dirty="0"/>
              <a:t>提供的是服务，</a:t>
            </a:r>
            <a:r>
              <a:rPr lang="zh-CN" altLang="en-US" dirty="0">
                <a:solidFill>
                  <a:srgbClr val="FF0000"/>
                </a:solidFill>
              </a:rPr>
              <a:t>不是产品不是项目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服务和产品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3538" y="2367434"/>
            <a:ext cx="728581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产品</a:t>
            </a:r>
            <a:r>
              <a:rPr lang="zh-CN" altLang="en-US" dirty="0" smtClean="0"/>
              <a:t>是能够供人使用有</a:t>
            </a:r>
            <a:r>
              <a:rPr lang="zh-CN" altLang="en-US" dirty="0" smtClean="0">
                <a:solidFill>
                  <a:srgbClr val="C00000"/>
                </a:solidFill>
              </a:rPr>
              <a:t>满足特定需求</a:t>
            </a:r>
            <a:r>
              <a:rPr lang="zh-CN" altLang="en-US" dirty="0" smtClean="0"/>
              <a:t>的</a:t>
            </a:r>
            <a:r>
              <a:rPr lang="zh-CN" altLang="en-US" dirty="0"/>
              <a:t>包括有形</a:t>
            </a:r>
            <a:r>
              <a:rPr lang="zh-CN" altLang="en-US" dirty="0" smtClean="0"/>
              <a:t>的物品</a:t>
            </a:r>
            <a:r>
              <a:rPr lang="zh-CN" altLang="en-US" dirty="0"/>
              <a:t>、无形的服务、组织、观念或它们的</a:t>
            </a:r>
            <a:r>
              <a:rPr lang="zh-CN" altLang="en-US" dirty="0" smtClean="0"/>
              <a:t>组合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3200" dirty="0"/>
              <a:t>服务</a:t>
            </a:r>
            <a:r>
              <a:rPr lang="zh-CN" altLang="en-US" dirty="0"/>
              <a:t>是由一系列或多或少具有无形特征的活动所构成的能够为顾客带来</a:t>
            </a:r>
            <a:r>
              <a:rPr lang="zh-CN" altLang="en-US" dirty="0" smtClean="0"/>
              <a:t>一定</a:t>
            </a:r>
            <a:r>
              <a:rPr lang="zh-CN" altLang="en-US" dirty="0"/>
              <a:t>经济附加值的一种</a:t>
            </a:r>
            <a:r>
              <a:rPr lang="zh-CN" altLang="en-US" dirty="0">
                <a:solidFill>
                  <a:srgbClr val="C00000"/>
                </a:solidFill>
              </a:rPr>
              <a:t>互动过程</a:t>
            </a:r>
            <a:r>
              <a:rPr lang="zh-CN" altLang="en-US" dirty="0"/>
              <a:t>它可以看成但不是完全意义上的商品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服务是一种特殊的产品</a:t>
            </a:r>
            <a:endParaRPr lang="en-US" altLang="zh-CN" dirty="0" smtClean="0"/>
          </a:p>
          <a:p>
            <a:r>
              <a:rPr lang="zh-CN" altLang="en-US" dirty="0" smtClean="0"/>
              <a:t>产品：</a:t>
            </a:r>
            <a:r>
              <a:rPr lang="zh-CN" altLang="en-US" dirty="0"/>
              <a:t>一般</a:t>
            </a:r>
            <a:r>
              <a:rPr lang="zh-CN" altLang="en-US" dirty="0" smtClean="0"/>
              <a:t>先生产、再消费</a:t>
            </a:r>
            <a:endParaRPr lang="en-US" altLang="zh-CN" dirty="0" smtClean="0"/>
          </a:p>
          <a:p>
            <a:r>
              <a:rPr lang="zh-CN" altLang="en-US" dirty="0" smtClean="0"/>
              <a:t>服务：生产的同时进行消费，很难进行存储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0070C0"/>
                </a:solidFill>
              </a:rPr>
              <a:t>云整体是一个产品，它提供给用户的是服务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56" y="2048065"/>
            <a:ext cx="4252118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551" y="5085680"/>
            <a:ext cx="4189729" cy="268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30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云计算概念</a:t>
            </a:r>
            <a:endParaRPr lang="en-US" altLang="zh-CN" sz="4400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14302" y="2406947"/>
            <a:ext cx="121879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对于到底什么是云计算，至少可以找到</a:t>
            </a:r>
            <a:r>
              <a:rPr lang="en-US" altLang="zh-CN" dirty="0"/>
              <a:t>100</a:t>
            </a:r>
            <a:r>
              <a:rPr lang="zh-CN" altLang="en-US" dirty="0"/>
              <a:t>种解释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现阶段广为接受的是美国国家标准与技术研究院（</a:t>
            </a:r>
            <a:r>
              <a:rPr lang="en-US" altLang="zh-CN" dirty="0"/>
              <a:t>NIST</a:t>
            </a:r>
            <a:r>
              <a:rPr lang="zh-CN" altLang="en-US" dirty="0"/>
              <a:t>）定义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云</a:t>
            </a:r>
            <a:r>
              <a:rPr lang="zh-CN" altLang="en-US" dirty="0"/>
              <a:t>计算是一种</a:t>
            </a:r>
            <a:r>
              <a:rPr lang="zh-CN" altLang="en-US" dirty="0">
                <a:solidFill>
                  <a:srgbClr val="FF0000"/>
                </a:solidFill>
              </a:rPr>
              <a:t>按使用量</a:t>
            </a:r>
            <a:r>
              <a:rPr lang="zh-CN" altLang="en-US" dirty="0"/>
              <a:t>付费的模式，这种模式提供</a:t>
            </a:r>
            <a:r>
              <a:rPr lang="zh-CN" altLang="en-US" dirty="0">
                <a:solidFill>
                  <a:srgbClr val="FF0000"/>
                </a:solidFill>
              </a:rPr>
              <a:t>可用的、便捷的、按需的</a:t>
            </a:r>
            <a:r>
              <a:rPr lang="zh-CN" altLang="en-US" dirty="0"/>
              <a:t>网络访问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/>
              <a:t>进入可配置的计算</a:t>
            </a:r>
            <a:r>
              <a:rPr lang="zh-CN" altLang="en-US" dirty="0">
                <a:solidFill>
                  <a:srgbClr val="FF0000"/>
                </a:solidFill>
              </a:rPr>
              <a:t>资源共享池</a:t>
            </a:r>
            <a:r>
              <a:rPr lang="zh-CN" altLang="en-US" dirty="0"/>
              <a:t>（资源包括网络，服务器，存储，应用软件，服务</a:t>
            </a:r>
            <a:r>
              <a:rPr lang="zh-CN" altLang="en-US" dirty="0" smtClean="0"/>
              <a:t>），</a:t>
            </a:r>
            <a:endParaRPr lang="en-US" altLang="zh-CN" dirty="0" smtClean="0"/>
          </a:p>
          <a:p>
            <a:r>
              <a:rPr lang="zh-CN" altLang="en-US" dirty="0" smtClean="0"/>
              <a:t>这些</a:t>
            </a:r>
            <a:r>
              <a:rPr lang="zh-CN" altLang="en-US" dirty="0"/>
              <a:t>资源能够被快速提供，只需投入很少的管理工作，或与服务供应商进行</a:t>
            </a:r>
            <a:r>
              <a:rPr lang="zh-CN" altLang="en-US" dirty="0">
                <a:solidFill>
                  <a:srgbClr val="FF0000"/>
                </a:solidFill>
              </a:rPr>
              <a:t>很少的交互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752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61214" y="2367434"/>
            <a:ext cx="78174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3200" dirty="0" smtClean="0"/>
              <a:t>云和云计算</a:t>
            </a:r>
            <a:endParaRPr lang="en-US" altLang="zh-CN" sz="3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>
                <a:solidFill>
                  <a:srgbClr val="FF0000"/>
                </a:solidFill>
              </a:rPr>
              <a:t>Iaas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Paas</a:t>
            </a:r>
            <a:r>
              <a:rPr lang="en-US" altLang="zh-CN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Saas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定位及案例</a:t>
            </a:r>
            <a:endParaRPr lang="en-US" altLang="zh-CN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3200" dirty="0" err="1" smtClean="0"/>
              <a:t>Saas</a:t>
            </a:r>
            <a:r>
              <a:rPr lang="zh-CN" altLang="en-US" sz="3200" dirty="0" smtClean="0"/>
              <a:t>的坑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9065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种服务模式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4734" y="2439442"/>
            <a:ext cx="116783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SaaS</a:t>
            </a:r>
          </a:p>
          <a:p>
            <a:r>
              <a:rPr lang="en-US" altLang="zh-CN" dirty="0"/>
              <a:t>	Software as a Service</a:t>
            </a:r>
            <a:r>
              <a:rPr lang="zh-CN" altLang="en-US" dirty="0"/>
              <a:t>，软件即服务，简称</a:t>
            </a:r>
            <a:r>
              <a:rPr lang="en-US" altLang="zh-CN" dirty="0"/>
              <a:t>SaaS</a:t>
            </a:r>
            <a:r>
              <a:rPr lang="zh-CN" altLang="en-US" dirty="0"/>
              <a:t>，这层的作用是将应用作为服务提供给客户。</a:t>
            </a:r>
            <a:r>
              <a:rPr lang="en-US" altLang="zh-CN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err="1" smtClean="0"/>
              <a:t>Paas</a:t>
            </a:r>
            <a:endParaRPr lang="en-US" altLang="zh-CN" sz="3200" dirty="0" smtClean="0"/>
          </a:p>
          <a:p>
            <a:r>
              <a:rPr lang="en-US" altLang="zh-CN" sz="3200" dirty="0"/>
              <a:t>	</a:t>
            </a:r>
            <a:r>
              <a:rPr lang="en-US" altLang="zh-CN" dirty="0"/>
              <a:t>Platform as a Service</a:t>
            </a:r>
            <a:r>
              <a:rPr lang="zh-CN" altLang="en-US" dirty="0"/>
              <a:t>，平台即服务，简称</a:t>
            </a:r>
            <a:r>
              <a:rPr lang="en-US" altLang="zh-CN" dirty="0" err="1"/>
              <a:t>PaaS</a:t>
            </a:r>
            <a:r>
              <a:rPr lang="zh-CN" altLang="en-US" dirty="0"/>
              <a:t>，这层的作用是将一个开发平台作为服务提供给用户。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 err="1"/>
              <a:t>Iaas</a:t>
            </a:r>
            <a:endParaRPr lang="zh-CN" altLang="en-US" sz="3200" dirty="0"/>
          </a:p>
          <a:p>
            <a:r>
              <a:rPr lang="en-US" altLang="zh-CN" dirty="0" smtClean="0"/>
              <a:t>	</a:t>
            </a:r>
            <a:r>
              <a:rPr lang="en-US" altLang="zh-CN" dirty="0"/>
              <a:t>Infrastructure as a Service</a:t>
            </a:r>
            <a:r>
              <a:rPr lang="zh-CN" altLang="en-US" dirty="0"/>
              <a:t>， 基础设施即服务，简称</a:t>
            </a:r>
            <a:r>
              <a:rPr lang="en-US" altLang="zh-CN" dirty="0" err="1"/>
              <a:t>IaaS</a:t>
            </a:r>
            <a:r>
              <a:rPr lang="zh-CN" altLang="en-US" dirty="0"/>
              <a:t>，这层的作用是提供虚拟机或者其他资源作为服务提供给用户。</a:t>
            </a:r>
          </a:p>
        </p:txBody>
      </p:sp>
    </p:spTree>
    <p:extLst>
      <p:ext uri="{BB962C8B-B14F-4D97-AF65-F5344CB8AC3E}">
        <p14:creationId xmlns:p14="http://schemas.microsoft.com/office/powerpoint/2010/main" val="82477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>
            <a:off x="1061214" y="855266"/>
            <a:ext cx="15989242" cy="801897"/>
          </a:xfrm>
          <a:prstGeom prst="rect">
            <a:avLst/>
          </a:prstGeom>
          <a:noFill/>
        </p:spPr>
        <p:txBody>
          <a:bodyPr wrap="square" lIns="123581" tIns="61791" rIns="123581" bIns="61791" rtlCol="0">
            <a:spAutoFit/>
          </a:bodyPr>
          <a:lstStyle/>
          <a:p>
            <a:r>
              <a:rPr lang="zh-CN" altLang="en-US" sz="4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国内的</a:t>
            </a:r>
            <a:r>
              <a:rPr lang="en-US" altLang="zh-CN" sz="4400" dirty="0" err="1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Iaas</a:t>
            </a:r>
            <a:endParaRPr lang="zh-CN" altLang="en-US" sz="4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4734" y="2048065"/>
            <a:ext cx="113676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14" y="2159584"/>
            <a:ext cx="15716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252" y="2203898"/>
            <a:ext cx="1952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235" y="2193233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360" y="2784923"/>
            <a:ext cx="15049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14" y="2943498"/>
            <a:ext cx="45053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177" y="2860239"/>
            <a:ext cx="1628776" cy="285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6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气流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气流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气流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5502</TotalTime>
  <Words>1349</Words>
  <Application>Microsoft Office PowerPoint</Application>
  <PresentationFormat>自定义</PresentationFormat>
  <Paragraphs>204</Paragraphs>
  <Slides>33</Slides>
  <Notes>30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气流</vt:lpstr>
      <vt:lpstr>云和Saas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xlwang</dc:creator>
  <cp:lastModifiedBy>Windows 用户</cp:lastModifiedBy>
  <cp:revision>448</cp:revision>
  <dcterms:created xsi:type="dcterms:W3CDTF">2016-06-16T07:41:00Z</dcterms:created>
  <dcterms:modified xsi:type="dcterms:W3CDTF">2017-04-20T06:40:39Z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